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  <p:embeddedFont>
      <p:font typeface="Montserrat Light"/>
      <p:regular r:id="rId32"/>
      <p:bold r:id="rId33"/>
      <p:italic r:id="rId34"/>
      <p:boldItalic r:id="rId35"/>
    </p:embeddedFont>
    <p:embeddedFont>
      <p:font typeface="Montserrat Extra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Andrés Coste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5.xml"/><Relationship Id="rId33" Type="http://schemas.openxmlformats.org/officeDocument/2006/relationships/font" Target="fonts/MontserratLight-bold.fntdata"/><Relationship Id="rId10" Type="http://schemas.openxmlformats.org/officeDocument/2006/relationships/slide" Target="slides/slide4.xml"/><Relationship Id="rId32" Type="http://schemas.openxmlformats.org/officeDocument/2006/relationships/font" Target="fonts/MontserratLight-regular.fntdata"/><Relationship Id="rId13" Type="http://schemas.openxmlformats.org/officeDocument/2006/relationships/slide" Target="slides/slide7.xml"/><Relationship Id="rId35" Type="http://schemas.openxmlformats.org/officeDocument/2006/relationships/font" Target="fonts/MontserratLight-bold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Light-italic.fntdata"/><Relationship Id="rId15" Type="http://schemas.openxmlformats.org/officeDocument/2006/relationships/slide" Target="slides/slide9.xml"/><Relationship Id="rId37" Type="http://schemas.openxmlformats.org/officeDocument/2006/relationships/font" Target="fonts/MontserratExtraLight-bold.fntdata"/><Relationship Id="rId14" Type="http://schemas.openxmlformats.org/officeDocument/2006/relationships/slide" Target="slides/slide8.xml"/><Relationship Id="rId36" Type="http://schemas.openxmlformats.org/officeDocument/2006/relationships/font" Target="fonts/MontserratExtraLight-regular.fntdata"/><Relationship Id="rId17" Type="http://schemas.openxmlformats.org/officeDocument/2006/relationships/font" Target="fonts/MontserratSemiBold-bold.fntdata"/><Relationship Id="rId39" Type="http://schemas.openxmlformats.org/officeDocument/2006/relationships/font" Target="fonts/MontserratExtraLight-boldItalic.fntdata"/><Relationship Id="rId16" Type="http://schemas.openxmlformats.org/officeDocument/2006/relationships/font" Target="fonts/MontserratSemiBold-regular.fntdata"/><Relationship Id="rId38" Type="http://schemas.openxmlformats.org/officeDocument/2006/relationships/font" Target="fonts/MontserratExtraLight-italic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9-28T14:05:09.344">
    <p:pos x="749" y="1018"/>
    <p:text>Mejor centremos verticalmente el quote, y tener más equilibrio</p:text>
  </p:cm>
  <p:cm authorId="0" idx="2" dt="2022-09-28T14:05:09.344">
    <p:pos x="749" y="1018"/>
    <p:text>@jorge.martinez@mck.agency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480ccf33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480ccf33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480ccf33e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480ccf33e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480ccf33ed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480ccf33ed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480ccf33ed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480ccf33ed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80ccf33ed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480ccf33ed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480ccf33ed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480ccf33ed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480ccf33ed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480ccf33ed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483e081ed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483e081ed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480ccf33ed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480ccf33ed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podcasts.google.com/feed/aHR0cHM6Ly9mZWVkcy5hY2FzdC5jb20vcHVibGljL3Nob3dzL2Nlby1kaWdpdGFs?sa=X&amp;ved=2ahUKEwjd0tnE4uH1AhUKj2oFHY9lDwoQ9sEGegQIARAC" TargetMode="External"/><Relationship Id="rId10" Type="http://schemas.openxmlformats.org/officeDocument/2006/relationships/image" Target="../media/image9.png"/><Relationship Id="rId13" Type="http://schemas.openxmlformats.org/officeDocument/2006/relationships/hyperlink" Target="https://music.amazon.com.mx/podcasts/4bfeb087-6ce5-4df5-9865-ef83e3ceee11/ceo-digital" TargetMode="External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hyperlink" Target="https://www.deezer.com/es/show/3359202" TargetMode="External"/><Relationship Id="rId15" Type="http://schemas.openxmlformats.org/officeDocument/2006/relationships/hyperlink" Target="https://www.iheart.com/podcast/269-ceo-digital-92191995/" TargetMode="External"/><Relationship Id="rId14" Type="http://schemas.openxmlformats.org/officeDocument/2006/relationships/image" Target="../media/image1.png"/><Relationship Id="rId16" Type="http://schemas.openxmlformats.org/officeDocument/2006/relationships/image" Target="../media/image8.png"/><Relationship Id="rId5" Type="http://schemas.openxmlformats.org/officeDocument/2006/relationships/hyperlink" Target="https://podcasts.apple.com/us/podcast/ceo-digital/id1607625507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s://open.spotify.com/show/1iQia483g18mWf4nhbA3oD" TargetMode="External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1.xml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podcasts.google.com/feed/aHR0cHM6Ly9mZWVkcy5hY2FzdC5jb20vcHVibGljL3Nob3dzL2Nlby1kaWdpdGFs?sa=X&amp;ved=2ahUKEwjd0tnE4uH1AhUKj2oFHY9lDwoQ9sEGegQIARAC" TargetMode="External"/><Relationship Id="rId10" Type="http://schemas.openxmlformats.org/officeDocument/2006/relationships/image" Target="../media/image9.png"/><Relationship Id="rId13" Type="http://schemas.openxmlformats.org/officeDocument/2006/relationships/hyperlink" Target="https://music.amazon.com.mx/podcasts/4bfeb087-6ce5-4df5-9865-ef83e3ceee11/ceo-digital" TargetMode="External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hyperlink" Target="https://www.deezer.com/es/show/3359202" TargetMode="External"/><Relationship Id="rId15" Type="http://schemas.openxmlformats.org/officeDocument/2006/relationships/hyperlink" Target="https://www.iheart.com/podcast/269-ceo-digital-92191995/" TargetMode="External"/><Relationship Id="rId14" Type="http://schemas.openxmlformats.org/officeDocument/2006/relationships/image" Target="../media/image1.png"/><Relationship Id="rId16" Type="http://schemas.openxmlformats.org/officeDocument/2006/relationships/image" Target="../media/image8.png"/><Relationship Id="rId5" Type="http://schemas.openxmlformats.org/officeDocument/2006/relationships/hyperlink" Target="https://podcasts.apple.com/us/podcast/ceo-digital/id1607625507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s://open.spotify.com/show/1iQia483g18mWf4nhbA3oD" TargetMode="External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02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-360960">
            <a:off x="4446587" y="-499851"/>
            <a:ext cx="2699266" cy="5725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4669475" y="1005975"/>
            <a:ext cx="42663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SHOW NOTES</a:t>
            </a:r>
            <a:endParaRPr sz="10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EPISODIO 25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Design Thinking: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metodología para resolución de problemas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423800" y="4728250"/>
            <a:ext cx="348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Contacto: </a:t>
            </a:r>
            <a:r>
              <a:rPr lang="es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ceodigital@mck.agency</a:t>
            </a:r>
            <a:endParaRPr sz="2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2421" l="0" r="0" t="22152"/>
          <a:stretch/>
        </p:blipFill>
        <p:spPr>
          <a:xfrm>
            <a:off x="728950" y="1195413"/>
            <a:ext cx="3096300" cy="23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040353" y="3788800"/>
            <a:ext cx="24735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i="1" lang="es" sz="1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Escúchalo en tu plataforma favorita:</a:t>
            </a:r>
            <a:endParaRPr sz="1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60" name="Google Shape;60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314" y="4131222"/>
            <a:ext cx="1256110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2300" y="4131225"/>
            <a:ext cx="1269609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5785" y="4131216"/>
            <a:ext cx="1056300" cy="30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63" name="Google Shape;63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2326" y="4541152"/>
            <a:ext cx="1256100" cy="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4621" y="4546353"/>
            <a:ext cx="1264946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950" y="4543587"/>
            <a:ext cx="1056301" cy="31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320275" y="1526275"/>
            <a:ext cx="3990000" cy="29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 Light"/>
                <a:ea typeface="Montserrat Light"/>
                <a:cs typeface="Montserrat Light"/>
                <a:sym typeface="Montserrat Light"/>
              </a:rPr>
              <a:t>En este episodio abordamos una metodología muy utilizada para la resolución de problemas dentro de las empresas. 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 Light"/>
                <a:ea typeface="Montserrat Light"/>
                <a:cs typeface="Montserrat Light"/>
                <a:sym typeface="Montserrat Light"/>
              </a:rPr>
              <a:t>De la mano de nuestra invitada: Johanna Rivera, Strategic Account Lead en MCK, platicamos acerca de los mitos y los beneficios de la implementación de Design Thinking en las organizaciones, de cómo es el proceso para aplicarlo y por qué la alta dirección debe considerarlo para identificar la raíz de los problemas y no quedarse en una capa superficial de ellos.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295725" y="422775"/>
            <a:ext cx="4323600" cy="12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Montserrat"/>
                <a:ea typeface="Montserrat"/>
                <a:cs typeface="Montserrat"/>
                <a:sym typeface="Montserrat"/>
              </a:rPr>
              <a:t> EPISODIO 25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Design Thinking: La metodología para resolución de problemas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2" name="Google Shape;72;p14"/>
          <p:cNvCxnSpPr/>
          <p:nvPr/>
        </p:nvCxnSpPr>
        <p:spPr>
          <a:xfrm>
            <a:off x="4572000" y="1305375"/>
            <a:ext cx="0" cy="34392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73" name="Google Shape;73;p14"/>
          <p:cNvGrpSpPr/>
          <p:nvPr/>
        </p:nvGrpSpPr>
        <p:grpSpPr>
          <a:xfrm>
            <a:off x="0" y="4702625"/>
            <a:ext cx="9162875" cy="440875"/>
            <a:chOff x="0" y="4702625"/>
            <a:chExt cx="9162875" cy="440875"/>
          </a:xfrm>
        </p:grpSpPr>
        <p:pic>
          <p:nvPicPr>
            <p:cNvPr id="74" name="Google Shape;7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4702625"/>
              <a:ext cx="9144000" cy="440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4"/>
            <p:cNvPicPr preferRelativeResize="0"/>
            <p:nvPr/>
          </p:nvPicPr>
          <p:blipFill rotWithShape="1">
            <a:blip r:embed="rId4">
              <a:alphaModFix/>
            </a:blip>
            <a:srcRect b="19460" l="0" r="0" t="22152"/>
            <a:stretch/>
          </p:blipFill>
          <p:spPr>
            <a:xfrm>
              <a:off x="124275" y="4745800"/>
              <a:ext cx="681147" cy="39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4"/>
            <p:cNvPicPr preferRelativeResize="0"/>
            <p:nvPr/>
          </p:nvPicPr>
          <p:blipFill rotWithShape="1">
            <a:blip r:embed="rId4">
              <a:alphaModFix/>
            </a:blip>
            <a:srcRect b="1344" l="0" r="0" t="84747"/>
            <a:stretch/>
          </p:blipFill>
          <p:spPr>
            <a:xfrm>
              <a:off x="6872150" y="4763775"/>
              <a:ext cx="2290725" cy="318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" name="Google Shape;77;p14"/>
          <p:cNvSpPr txBox="1"/>
          <p:nvPr/>
        </p:nvSpPr>
        <p:spPr>
          <a:xfrm>
            <a:off x="4833725" y="1305375"/>
            <a:ext cx="38091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 SemiBold"/>
                <a:ea typeface="Montserrat SemiBold"/>
                <a:cs typeface="Montserrat SemiBold"/>
                <a:sym typeface="Montserrat SemiBold"/>
              </a:rPr>
              <a:t>Puntos clave de este episodio: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¿Q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ué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es Design thinking?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¿Cuál es su 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importancia?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 proceso para su aplicación.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629675" y="760575"/>
            <a:ext cx="8072400" cy="3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es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 base Design Thinking tiene estos tres ejes: reconocer la </a:t>
            </a:r>
            <a:r>
              <a:rPr b="1" lang="es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necesidad de las personas,</a:t>
            </a:r>
            <a:r>
              <a:rPr lang="es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saber qué es </a:t>
            </a:r>
            <a:r>
              <a:rPr b="1" lang="es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tecnológicamente factible</a:t>
            </a:r>
            <a:r>
              <a:rPr lang="es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y que se conecte con una </a:t>
            </a:r>
            <a:r>
              <a:rPr b="1" lang="es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estrategia viable de negocio</a:t>
            </a:r>
            <a:r>
              <a:rPr lang="es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415300" y="4386787"/>
            <a:ext cx="796975" cy="4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5829775" y="3921350"/>
            <a:ext cx="31413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Johanna Rivera</a:t>
            </a:r>
            <a:r>
              <a:rPr lang="e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MCK </a:t>
            </a: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Strategic Account Lead</a:t>
            </a: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1911400" y="326050"/>
            <a:ext cx="5435400" cy="11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¿Qué es Design Thinking?</a:t>
            </a: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800">
              <a:solidFill>
                <a:srgbClr val="0F27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31450" y="1040700"/>
            <a:ext cx="39927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Design thinking es una</a:t>
            </a:r>
            <a:r>
              <a:rPr b="1" lang="e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metodología ágil</a:t>
            </a:r>
            <a:r>
              <a:rPr lang="e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b="1" lang="e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innovación </a:t>
            </a:r>
            <a:r>
              <a:rPr lang="e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centrada en las </a:t>
            </a:r>
            <a:r>
              <a:rPr b="1" lang="e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personas. </a:t>
            </a:r>
            <a:endParaRPr b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4562450" y="1012500"/>
            <a:ext cx="42147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Cuando hablamos de Design thinking se deben de considerar 3 aspectos:  </a:t>
            </a:r>
            <a:r>
              <a:rPr b="1" lang="e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usuarios, negocio y tecnología. </a:t>
            </a:r>
            <a:endParaRPr b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4572000" y="3636525"/>
            <a:ext cx="4363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2399525" y="1874950"/>
            <a:ext cx="1664400" cy="16245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  <a:highlight>
                <a:srgbClr val="9900FF"/>
              </a:highlight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3618250" y="2701375"/>
            <a:ext cx="1664400" cy="16245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  <a:highlight>
                <a:srgbClr val="9900FF"/>
              </a:highlight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4857800" y="1859938"/>
            <a:ext cx="1664400" cy="16245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  <a:highlight>
                <a:srgbClr val="9900FF"/>
              </a:highlight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6136675" y="2701363"/>
            <a:ext cx="1664400" cy="16245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  <a:highlight>
                <a:srgbClr val="9900FF"/>
              </a:highlight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1178950" y="2701375"/>
            <a:ext cx="1664400" cy="16245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  <a:highlight>
                <a:srgbClr val="9900FF"/>
              </a:highlight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1400075" y="3313525"/>
            <a:ext cx="122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Empatizar</a:t>
            </a:r>
            <a:r>
              <a:rPr lang="es"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2620625" y="2508925"/>
            <a:ext cx="122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Definir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3839338" y="3313538"/>
            <a:ext cx="122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Idear</a:t>
            </a:r>
            <a:r>
              <a:rPr lang="es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5135575" y="2472088"/>
            <a:ext cx="122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Prototipar</a:t>
            </a:r>
            <a:r>
              <a:rPr lang="es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6357775" y="3313550"/>
            <a:ext cx="122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Testar</a:t>
            </a:r>
            <a:r>
              <a:rPr b="1" lang="es">
                <a:solidFill>
                  <a:schemeClr val="lt1"/>
                </a:solidFill>
              </a:rPr>
              <a:t> 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1911400" y="326050"/>
            <a:ext cx="5435400" cy="11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Elementos clave del Design </a:t>
            </a: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Thinking</a:t>
            </a: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800">
              <a:solidFill>
                <a:srgbClr val="0F27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708875" y="1138450"/>
            <a:ext cx="3992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1. Empatía</a:t>
            </a:r>
            <a:endParaRPr b="1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624900" y="1457050"/>
            <a:ext cx="38913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Empezamos por lo que las personas, usuarios o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consumidores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necesitan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 quieren hacer. Sus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motivaciones y los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problemas que buscan resolver.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5279175" y="3175750"/>
            <a:ext cx="36225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Cuanto más dispuesto a transitar el camino de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“entender, crear, aprender”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estés, más oportunidades de tener buenos resultados, vas a tener.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624900" y="287973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b="1" lang="es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2. Pensar fuera de la caja </a:t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624900" y="3240050"/>
            <a:ext cx="39486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 Light"/>
                <a:ea typeface="Montserrat Light"/>
                <a:cs typeface="Montserrat Light"/>
                <a:sym typeface="Montserrat Light"/>
              </a:rPr>
              <a:t>Mira</a:t>
            </a:r>
            <a:r>
              <a:rPr lang="es" sz="1200">
                <a:latin typeface="Montserrat Light"/>
                <a:ea typeface="Montserrat Light"/>
                <a:cs typeface="Montserrat Light"/>
                <a:sym typeface="Montserrat Light"/>
              </a:rPr>
              <a:t> situaciones de un modo diferente y encuentra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 nuevas soluciones</a:t>
            </a:r>
            <a:r>
              <a:rPr lang="es" sz="1200">
                <a:latin typeface="Montserrat Light"/>
                <a:ea typeface="Montserrat Light"/>
                <a:cs typeface="Montserrat Light"/>
                <a:sym typeface="Montserrat Light"/>
              </a:rPr>
              <a:t> que van más allá y mejoran las alternativas existentes. Necesitas la habilidad de 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mirar todos los aspectos</a:t>
            </a:r>
            <a:r>
              <a:rPr lang="es" sz="1200">
                <a:latin typeface="Montserrat Light"/>
                <a:ea typeface="Montserrat Light"/>
                <a:cs typeface="Montserrat Light"/>
                <a:sym typeface="Montserrat Light"/>
              </a:rPr>
              <a:t> diferentes de un problema.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5279175" y="1097650"/>
            <a:ext cx="21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b="1" lang="es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Experimentación</a:t>
            </a:r>
            <a:endParaRPr b="1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5279175" y="1512250"/>
            <a:ext cx="31809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 Light"/>
                <a:ea typeface="Montserrat Light"/>
                <a:cs typeface="Montserrat Light"/>
                <a:sym typeface="Montserrat Light"/>
              </a:rPr>
              <a:t>Fallar es una parte necesaria del proceso para tener éxito. 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Experimentar </a:t>
            </a:r>
            <a:r>
              <a:rPr lang="es" sz="1200">
                <a:latin typeface="Montserrat Light"/>
                <a:ea typeface="Montserrat Light"/>
                <a:cs typeface="Montserrat Light"/>
                <a:sym typeface="Montserrat Light"/>
              </a:rPr>
              <a:t>con prueba y error es clave.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5279175" y="2879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b="1" lang="es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4. Iteración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1189350" y="1617450"/>
            <a:ext cx="6765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</a:t>
            </a:r>
            <a:r>
              <a:rPr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 realidad, toda </a:t>
            </a:r>
            <a:r>
              <a:rPr b="1"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agilidad</a:t>
            </a:r>
            <a:r>
              <a:rPr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sin </a:t>
            </a:r>
            <a:r>
              <a:rPr b="1"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calidad </a:t>
            </a:r>
            <a:r>
              <a:rPr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b="1"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fragilidad</a:t>
            </a:r>
            <a:r>
              <a:rPr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5">
            <a:alphaModFix/>
          </a:blip>
          <a:srcRect b="19460" l="0" r="0" t="22152"/>
          <a:stretch/>
        </p:blipFill>
        <p:spPr>
          <a:xfrm>
            <a:off x="415300" y="4386787"/>
            <a:ext cx="796975" cy="4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/>
        </p:nvSpPr>
        <p:spPr>
          <a:xfrm>
            <a:off x="5829775" y="3921350"/>
            <a:ext cx="31413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Johanna Rivera</a:t>
            </a:r>
            <a:r>
              <a:rPr lang="e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MCK Strategic Account Lead</a:t>
            </a:r>
            <a:endParaRPr sz="2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1911400" y="326050"/>
            <a:ext cx="5435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¿Cómo es el proceso de Design Thinking?</a:t>
            </a:r>
            <a:endParaRPr b="1" sz="1800">
              <a:solidFill>
                <a:srgbClr val="0F27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38950" y="749325"/>
            <a:ext cx="30414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highlight>
                  <a:srgbClr val="FFFFFF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Se trata de</a:t>
            </a:r>
            <a:r>
              <a:rPr b="1" lang="es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5 etapas</a:t>
            </a:r>
            <a:r>
              <a:rPr lang="es" sz="1000">
                <a:solidFill>
                  <a:schemeClr val="dk1"/>
                </a:solidFill>
                <a:highlight>
                  <a:srgbClr val="FFFFFF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 divididas en </a:t>
            </a:r>
            <a:r>
              <a:rPr b="1" lang="es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dos partes.</a:t>
            </a:r>
            <a:r>
              <a:rPr lang="es" sz="1000">
                <a:solidFill>
                  <a:schemeClr val="dk1"/>
                </a:solidFill>
                <a:highlight>
                  <a:srgbClr val="FFFFFF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sz="1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1589250" y="2102550"/>
            <a:ext cx="526200" cy="519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2849600" y="2102550"/>
            <a:ext cx="526200" cy="519600"/>
          </a:xfrm>
          <a:prstGeom prst="ellipse">
            <a:avLst/>
          </a:prstGeom>
          <a:solidFill>
            <a:srgbClr val="99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4273150" y="2102538"/>
            <a:ext cx="526200" cy="519600"/>
          </a:xfrm>
          <a:prstGeom prst="ellipse">
            <a:avLst/>
          </a:prstGeom>
          <a:solidFill>
            <a:srgbClr val="99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5439813" y="2126813"/>
            <a:ext cx="526200" cy="519600"/>
          </a:xfrm>
          <a:prstGeom prst="ellipse">
            <a:avLst/>
          </a:prstGeom>
          <a:solidFill>
            <a:srgbClr val="99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6606475" y="2137925"/>
            <a:ext cx="526200" cy="519600"/>
          </a:xfrm>
          <a:prstGeom prst="ellipse">
            <a:avLst/>
          </a:prstGeom>
          <a:solidFill>
            <a:srgbClr val="99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1715225" y="3251088"/>
            <a:ext cx="1580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Montserrat Light"/>
                <a:ea typeface="Montserrat Light"/>
                <a:cs typeface="Montserrat Light"/>
                <a:sym typeface="Montserrat Light"/>
              </a:rPr>
              <a:t>Encontrar problemas </a:t>
            </a:r>
            <a:endParaRPr sz="7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6" name="Google Shape;146;p19"/>
          <p:cNvSpPr/>
          <p:nvPr/>
        </p:nvSpPr>
        <p:spPr>
          <a:xfrm rot="-5400000">
            <a:off x="4967350" y="1739550"/>
            <a:ext cx="1371900" cy="3387000"/>
          </a:xfrm>
          <a:prstGeom prst="bracePai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47" name="Google Shape;147;p19"/>
          <p:cNvSpPr/>
          <p:nvPr/>
        </p:nvSpPr>
        <p:spPr>
          <a:xfrm rot="-5400000">
            <a:off x="1800275" y="2688088"/>
            <a:ext cx="1410000" cy="1467600"/>
          </a:xfrm>
          <a:prstGeom prst="bracePai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48" name="Google Shape;148;p19"/>
          <p:cNvSpPr/>
          <p:nvPr/>
        </p:nvSpPr>
        <p:spPr>
          <a:xfrm>
            <a:off x="1820550" y="1740450"/>
            <a:ext cx="63600" cy="397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9"/>
          <p:cNvSpPr/>
          <p:nvPr/>
        </p:nvSpPr>
        <p:spPr>
          <a:xfrm>
            <a:off x="3080900" y="1743375"/>
            <a:ext cx="63600" cy="397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/>
          <p:nvPr/>
        </p:nvSpPr>
        <p:spPr>
          <a:xfrm>
            <a:off x="4491663" y="1705063"/>
            <a:ext cx="63600" cy="397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9"/>
          <p:cNvSpPr/>
          <p:nvPr/>
        </p:nvSpPr>
        <p:spPr>
          <a:xfrm>
            <a:off x="5671113" y="1765675"/>
            <a:ext cx="63600" cy="397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9"/>
          <p:cNvSpPr/>
          <p:nvPr/>
        </p:nvSpPr>
        <p:spPr>
          <a:xfrm>
            <a:off x="6837775" y="1759050"/>
            <a:ext cx="63600" cy="397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1407750" y="1268125"/>
            <a:ext cx="99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Montserrat Light"/>
                <a:ea typeface="Montserrat Light"/>
                <a:cs typeface="Montserrat Light"/>
                <a:sym typeface="Montserrat Light"/>
              </a:rPr>
              <a:t>Empatizar</a:t>
            </a:r>
            <a:r>
              <a:rPr lang="es" sz="900">
                <a:latin typeface="Montserrat Light"/>
                <a:ea typeface="Montserrat Light"/>
                <a:cs typeface="Montserrat Light"/>
                <a:sym typeface="Montserrat Light"/>
              </a:rPr>
              <a:t> con el usuario</a:t>
            </a:r>
            <a:r>
              <a:rPr lang="es" sz="800"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sz="8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2665400" y="1273975"/>
            <a:ext cx="106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Montserrat Light"/>
                <a:ea typeface="Montserrat Light"/>
                <a:cs typeface="Montserrat Light"/>
                <a:sym typeface="Montserrat Light"/>
              </a:rPr>
              <a:t>Detectar oportunidades</a:t>
            </a:r>
            <a:endParaRPr sz="9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3988750" y="1256288"/>
            <a:ext cx="99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Montserrat Light"/>
                <a:ea typeface="Montserrat Light"/>
                <a:cs typeface="Montserrat Light"/>
                <a:sym typeface="Montserrat Light"/>
              </a:rPr>
              <a:t>Proponer</a:t>
            </a:r>
            <a:endParaRPr sz="9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Montserrat Light"/>
                <a:ea typeface="Montserrat Light"/>
                <a:cs typeface="Montserrat Light"/>
                <a:sym typeface="Montserrat Light"/>
              </a:rPr>
              <a:t>soluciones</a:t>
            </a:r>
            <a:endParaRPr sz="9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5090938" y="1206925"/>
            <a:ext cx="1245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Montserrat Light"/>
                <a:ea typeface="Montserrat Light"/>
                <a:cs typeface="Montserrat Light"/>
                <a:sym typeface="Montserrat Light"/>
              </a:rPr>
              <a:t>Selecciones y </a:t>
            </a:r>
            <a:r>
              <a:rPr lang="es" sz="900">
                <a:latin typeface="Montserrat Light"/>
                <a:ea typeface="Montserrat Light"/>
                <a:cs typeface="Montserrat Light"/>
                <a:sym typeface="Montserrat Light"/>
              </a:rPr>
              <a:t>prototipar</a:t>
            </a:r>
            <a:r>
              <a:rPr lang="es" sz="900">
                <a:latin typeface="Montserrat Light"/>
                <a:ea typeface="Montserrat Light"/>
                <a:cs typeface="Montserrat Light"/>
                <a:sym typeface="Montserrat Light"/>
              </a:rPr>
              <a:t> ideas tangibles </a:t>
            </a:r>
            <a:endParaRPr sz="9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6371575" y="1335475"/>
            <a:ext cx="99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Montserrat Light"/>
                <a:ea typeface="Montserrat Light"/>
                <a:cs typeface="Montserrat Light"/>
                <a:sym typeface="Montserrat Light"/>
              </a:rPr>
              <a:t>Co-crear con los usuarios</a:t>
            </a:r>
            <a:endParaRPr sz="9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1675500" y="2179475"/>
            <a:ext cx="35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2959100" y="2179475"/>
            <a:ext cx="35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4349250" y="2186513"/>
            <a:ext cx="35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5526063" y="2210788"/>
            <a:ext cx="35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6702900" y="2210800"/>
            <a:ext cx="35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4615675" y="3263700"/>
            <a:ext cx="1990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</a:t>
            </a:r>
            <a:r>
              <a:rPr lang="es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ensar soluciones 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/>
          <p:nvPr/>
        </p:nvSpPr>
        <p:spPr>
          <a:xfrm>
            <a:off x="956450" y="1556250"/>
            <a:ext cx="7597500" cy="20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Recuerda esta regla:</a:t>
            </a: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b="1"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Falla rápido, falla barato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415300" y="4386787"/>
            <a:ext cx="796975" cy="46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02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1"/>
          <p:cNvSpPr/>
          <p:nvPr/>
        </p:nvSpPr>
        <p:spPr>
          <a:xfrm rot="-360960">
            <a:off x="4446587" y="-499851"/>
            <a:ext cx="2699266" cy="5725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1"/>
          <p:cNvSpPr txBox="1"/>
          <p:nvPr/>
        </p:nvSpPr>
        <p:spPr>
          <a:xfrm>
            <a:off x="4669475" y="1005975"/>
            <a:ext cx="42663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SHOW NOTES</a:t>
            </a:r>
            <a:endParaRPr sz="10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EPISODIO 25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Design Thinking: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metodología para resolución de problemas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5423800" y="4728250"/>
            <a:ext cx="348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Contacto: </a:t>
            </a:r>
            <a:r>
              <a:rPr lang="es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ceodigital@mck.agency</a:t>
            </a:r>
            <a:endParaRPr sz="2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80" name="Google Shape;180;p21"/>
          <p:cNvPicPr preferRelativeResize="0"/>
          <p:nvPr/>
        </p:nvPicPr>
        <p:blipFill rotWithShape="1">
          <a:blip r:embed="rId4">
            <a:alphaModFix/>
          </a:blip>
          <a:srcRect b="2421" l="0" r="0" t="22152"/>
          <a:stretch/>
        </p:blipFill>
        <p:spPr>
          <a:xfrm>
            <a:off x="728950" y="1195413"/>
            <a:ext cx="3096300" cy="23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 txBox="1"/>
          <p:nvPr/>
        </p:nvSpPr>
        <p:spPr>
          <a:xfrm>
            <a:off x="1040353" y="3788800"/>
            <a:ext cx="24735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i="1" lang="es" sz="1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Escúchalo en tu plataforma favorita:</a:t>
            </a:r>
            <a:endParaRPr sz="1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82" name="Google Shape;182;p2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314" y="4131222"/>
            <a:ext cx="1256110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2300" y="4131225"/>
            <a:ext cx="1269609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1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5785" y="4131216"/>
            <a:ext cx="1056300" cy="30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85" name="Google Shape;185;p21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2326" y="4541152"/>
            <a:ext cx="1256100" cy="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4621" y="4546353"/>
            <a:ext cx="1264946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950" y="4543587"/>
            <a:ext cx="1056301" cy="31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